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79396-DEE3-4B9B-B094-DA396EBCD2FE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F5F12-CCEC-4ACD-AF29-26671063F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9447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416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223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774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056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1607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060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9632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6424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89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438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385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24480-1FE9-41E2-AC82-0097FB1C8E87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EF54B-178D-402C-9C93-82F22297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881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hyperlink" Target="http://www.srms.co.k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tm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대한송유관공사 구매시스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2" t="18457" r="18410" b="6437"/>
          <a:stretch/>
        </p:blipFill>
        <p:spPr>
          <a:xfrm>
            <a:off x="534785" y="764767"/>
            <a:ext cx="7295803" cy="475784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99951" y="175607"/>
            <a:ext cx="370332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50" dirty="0"/>
              <a:t>1. partner.dopco.co.kr </a:t>
            </a:r>
            <a:r>
              <a:rPr lang="ko-KR" altLang="en-US" sz="1350" dirty="0"/>
              <a:t>접속하여 로그인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860556" y="2150655"/>
            <a:ext cx="1792407" cy="5657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12" name="TextBox 11"/>
          <p:cNvSpPr txBox="1"/>
          <p:nvPr/>
        </p:nvSpPr>
        <p:spPr>
          <a:xfrm>
            <a:off x="8103525" y="1193913"/>
            <a:ext cx="23504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 smtClean="0"/>
              <a:t>최초 </a:t>
            </a:r>
            <a:r>
              <a:rPr lang="ko-KR" altLang="en-US" sz="1100" dirty="0"/>
              <a:t>가입 시</a:t>
            </a:r>
            <a:endParaRPr lang="en-US" altLang="ko-KR" sz="1100" dirty="0"/>
          </a:p>
          <a:p>
            <a:r>
              <a:rPr lang="ko-KR" altLang="en-US" sz="1100" dirty="0"/>
              <a:t>등록한 </a:t>
            </a:r>
            <a:r>
              <a:rPr lang="en-US" altLang="ko-KR" sz="1100" dirty="0"/>
              <a:t>ID/Password </a:t>
            </a:r>
            <a:r>
              <a:rPr lang="ko-KR" altLang="en-US" sz="1100" dirty="0"/>
              <a:t>입력 후 로그인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7980" y="1720386"/>
            <a:ext cx="23504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 smtClean="0"/>
              <a:t>최초 접속 시에는</a:t>
            </a:r>
            <a:endParaRPr lang="en-US" altLang="ko-KR" sz="1100" dirty="0" smtClean="0"/>
          </a:p>
          <a:p>
            <a:r>
              <a:rPr lang="en-US" altLang="ko-KR" sz="1100" dirty="0" smtClean="0"/>
              <a:t>ID : </a:t>
            </a:r>
            <a:r>
              <a:rPr lang="ko-KR" altLang="en-US" sz="1100" dirty="0" smtClean="0"/>
              <a:t>사업자등록번호</a:t>
            </a:r>
            <a:endParaRPr lang="en-US" altLang="ko-KR" sz="1100" dirty="0" smtClean="0"/>
          </a:p>
          <a:p>
            <a:r>
              <a:rPr lang="ko-KR" altLang="en-US" sz="1100" dirty="0" smtClean="0"/>
              <a:t>위에 공동인증서로 로그인 하셔서</a:t>
            </a:r>
            <a:endParaRPr lang="en-US" altLang="ko-KR" sz="1100" dirty="0" smtClean="0"/>
          </a:p>
          <a:p>
            <a:r>
              <a:rPr lang="en-US" altLang="ko-KR" sz="1100" dirty="0" smtClean="0"/>
              <a:t>Password </a:t>
            </a:r>
            <a:r>
              <a:rPr lang="ko-KR" altLang="en-US" sz="1100" dirty="0" smtClean="0"/>
              <a:t>변경 하시면 됩니다</a:t>
            </a:r>
            <a:r>
              <a:rPr lang="en-US" altLang="ko-KR" sz="1100" dirty="0" smtClean="0"/>
              <a:t>.</a:t>
            </a:r>
            <a:endParaRPr lang="ko-KR" altLang="en-US" sz="1100" dirty="0"/>
          </a:p>
        </p:txBody>
      </p:sp>
      <p:sp>
        <p:nvSpPr>
          <p:cNvPr id="2" name="직사각형 1"/>
          <p:cNvSpPr/>
          <p:nvPr/>
        </p:nvSpPr>
        <p:spPr>
          <a:xfrm>
            <a:off x="4203032" y="2489827"/>
            <a:ext cx="1331494" cy="134423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직선 화살표 연결선 4"/>
          <p:cNvCxnSpPr/>
          <p:nvPr/>
        </p:nvCxnSpPr>
        <p:spPr>
          <a:xfrm flipV="1">
            <a:off x="4868779" y="3882189"/>
            <a:ext cx="0" cy="2406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337223" y="4122821"/>
            <a:ext cx="10631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smtClean="0"/>
              <a:t>세부사항 확인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28551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d-Pro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00" b="22501"/>
          <a:stretch/>
        </p:blipFill>
        <p:spPr>
          <a:xfrm>
            <a:off x="299951" y="681642"/>
            <a:ext cx="11034232" cy="405661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99951" y="175607"/>
            <a:ext cx="370332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50" dirty="0" smtClean="0"/>
              <a:t>2. </a:t>
            </a:r>
            <a:r>
              <a:rPr lang="ko-KR" altLang="en-US" sz="1350" dirty="0" smtClean="0"/>
              <a:t>주요 정보 업데이트</a:t>
            </a:r>
            <a:endParaRPr lang="ko-KR" altLang="en-US" sz="1350" dirty="0"/>
          </a:p>
        </p:txBody>
      </p:sp>
      <p:sp>
        <p:nvSpPr>
          <p:cNvPr id="12" name="TextBox 11"/>
          <p:cNvSpPr txBox="1"/>
          <p:nvPr/>
        </p:nvSpPr>
        <p:spPr>
          <a:xfrm>
            <a:off x="627264" y="4976516"/>
            <a:ext cx="990496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 smtClean="0"/>
              <a:t>메뉴 위치 </a:t>
            </a:r>
            <a:r>
              <a:rPr lang="en-US" altLang="ko-KR" sz="1100" dirty="0" smtClean="0"/>
              <a:t>: </a:t>
            </a:r>
            <a:r>
              <a:rPr lang="ko-KR" altLang="en-US" sz="1100" dirty="0" err="1" smtClean="0"/>
              <a:t>자사정보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– </a:t>
            </a:r>
            <a:r>
              <a:rPr lang="ko-KR" altLang="en-US" sz="1100" dirty="0" smtClean="0"/>
              <a:t>기본정보 관리</a:t>
            </a:r>
            <a:endParaRPr lang="en-US" altLang="ko-KR" sz="1100" dirty="0" smtClean="0"/>
          </a:p>
          <a:p>
            <a:r>
              <a:rPr lang="ko-KR" altLang="en-US" sz="1100" dirty="0" err="1" smtClean="0"/>
              <a:t>기본정보의</a:t>
            </a:r>
            <a:r>
              <a:rPr lang="ko-KR" altLang="en-US" sz="1100" dirty="0" smtClean="0"/>
              <a:t> 회사명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대표자명</a:t>
            </a:r>
            <a:r>
              <a:rPr lang="en-US" altLang="ko-KR" sz="1100" dirty="0" smtClean="0"/>
              <a:t>/ </a:t>
            </a:r>
            <a:r>
              <a:rPr lang="ko-KR" altLang="en-US" sz="1100" dirty="0" smtClean="0"/>
              <a:t>주소 등  내용 확인 </a:t>
            </a:r>
            <a:r>
              <a:rPr lang="ko-KR" altLang="en-US" sz="1100" u="sng" dirty="0" smtClean="0"/>
              <a:t>후 업데이트 사항 있을 시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“</a:t>
            </a:r>
            <a:r>
              <a:rPr lang="ko-KR" altLang="en-US" sz="1100" dirty="0" smtClean="0"/>
              <a:t>주요정보변경요청</a:t>
            </a:r>
            <a:r>
              <a:rPr lang="en-US" altLang="ko-KR" sz="1100" dirty="0" smtClean="0"/>
              <a:t>“ </a:t>
            </a:r>
            <a:r>
              <a:rPr lang="ko-KR" altLang="en-US" sz="1100" dirty="0" smtClean="0"/>
              <a:t>클릭하여 주요정보를 변경</a:t>
            </a:r>
            <a:endParaRPr lang="en-US" altLang="ko-KR" sz="1100" dirty="0" smtClean="0"/>
          </a:p>
          <a:p>
            <a:r>
              <a:rPr lang="en-US" altLang="ko-KR" sz="1100" dirty="0" smtClean="0"/>
              <a:t>.</a:t>
            </a:r>
          </a:p>
          <a:p>
            <a:r>
              <a:rPr lang="en-US" altLang="ko-KR" sz="1100" dirty="0"/>
              <a:t> </a:t>
            </a:r>
            <a:r>
              <a:rPr lang="en-US" altLang="ko-KR" sz="1100" dirty="0" smtClean="0"/>
              <a:t> - </a:t>
            </a:r>
            <a:r>
              <a:rPr lang="ko-KR" altLang="en-US" sz="1100" dirty="0" err="1" smtClean="0"/>
              <a:t>주요정보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ko-KR" altLang="en-US" sz="1100" dirty="0" err="1" smtClean="0"/>
              <a:t>업체명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대표자명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주소 </a:t>
            </a:r>
            <a:endParaRPr lang="en-US" altLang="ko-KR" sz="1100" dirty="0" smtClean="0"/>
          </a:p>
          <a:p>
            <a:r>
              <a:rPr lang="en-US" altLang="ko-KR" sz="1100" dirty="0"/>
              <a:t>  </a:t>
            </a:r>
            <a:r>
              <a:rPr lang="en-US" altLang="ko-KR" sz="1100" dirty="0" smtClean="0"/>
              <a:t>- </a:t>
            </a:r>
            <a:r>
              <a:rPr lang="ko-KR" altLang="en-US" sz="1100" dirty="0" smtClean="0"/>
              <a:t>사업자등록증 사본 첨부 필수</a:t>
            </a:r>
            <a:endParaRPr lang="ko-KR" alt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1325362" y="1692767"/>
            <a:ext cx="591232" cy="1538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 anchorCtr="1">
            <a:normAutofit fontScale="85000" lnSpcReduction="10000"/>
          </a:bodyPr>
          <a:lstStyle/>
          <a:p>
            <a:r>
              <a:rPr lang="ko-KR" altLang="en-US" sz="500" dirty="0" smtClean="0"/>
              <a:t>사업자등록번호</a:t>
            </a:r>
            <a:endParaRPr lang="ko-KR" altLang="en-US" sz="500" dirty="0"/>
          </a:p>
        </p:txBody>
      </p:sp>
      <p:sp>
        <p:nvSpPr>
          <p:cNvPr id="8" name="TextBox 7"/>
          <p:cNvSpPr txBox="1"/>
          <p:nvPr/>
        </p:nvSpPr>
        <p:spPr>
          <a:xfrm>
            <a:off x="1336444" y="2036356"/>
            <a:ext cx="591232" cy="1538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 anchorCtr="1">
            <a:normAutofit fontScale="85000" lnSpcReduction="10000"/>
          </a:bodyPr>
          <a:lstStyle/>
          <a:p>
            <a:r>
              <a:rPr lang="ko-KR" altLang="en-US" sz="500" dirty="0" smtClean="0"/>
              <a:t>사업자등록번호</a:t>
            </a:r>
            <a:endParaRPr lang="ko-KR" altLang="en-US" sz="500" dirty="0"/>
          </a:p>
        </p:txBody>
      </p:sp>
      <p:sp>
        <p:nvSpPr>
          <p:cNvPr id="9" name="TextBox 8"/>
          <p:cNvSpPr txBox="1"/>
          <p:nvPr/>
        </p:nvSpPr>
        <p:spPr>
          <a:xfrm>
            <a:off x="6626110" y="2036356"/>
            <a:ext cx="591232" cy="1538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 anchorCtr="1">
            <a:normAutofit fontScale="85000" lnSpcReduction="10000"/>
          </a:bodyPr>
          <a:lstStyle/>
          <a:p>
            <a:r>
              <a:rPr lang="ko-KR" altLang="en-US" sz="500" dirty="0" smtClean="0"/>
              <a:t>사업자등록번호</a:t>
            </a:r>
            <a:endParaRPr lang="ko-KR" altLang="en-US" sz="500" dirty="0"/>
          </a:p>
        </p:txBody>
      </p:sp>
      <p:sp>
        <p:nvSpPr>
          <p:cNvPr id="13" name="TextBox 12"/>
          <p:cNvSpPr txBox="1"/>
          <p:nvPr/>
        </p:nvSpPr>
        <p:spPr>
          <a:xfrm>
            <a:off x="1388216" y="2362001"/>
            <a:ext cx="591232" cy="1398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r>
              <a:rPr lang="ko-KR" altLang="en-US" sz="400" dirty="0" smtClean="0"/>
              <a:t>대기업 </a:t>
            </a:r>
            <a:r>
              <a:rPr lang="en-US" altLang="ko-KR" sz="400" dirty="0" smtClean="0"/>
              <a:t>/ </a:t>
            </a:r>
            <a:r>
              <a:rPr lang="ko-KR" altLang="en-US" sz="400" dirty="0" smtClean="0"/>
              <a:t>중소기업</a:t>
            </a:r>
            <a:endParaRPr lang="ko-KR" altLang="en-US" sz="400" dirty="0"/>
          </a:p>
        </p:txBody>
      </p:sp>
      <p:sp>
        <p:nvSpPr>
          <p:cNvPr id="5" name="직사각형 4"/>
          <p:cNvSpPr/>
          <p:nvPr/>
        </p:nvSpPr>
        <p:spPr>
          <a:xfrm>
            <a:off x="9784080" y="1321723"/>
            <a:ext cx="748145" cy="1828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 descr="d-Pro - Internet Explor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05" t="26312" r="30182" b="12312"/>
          <a:stretch/>
        </p:blipFill>
        <p:spPr>
          <a:xfrm>
            <a:off x="3767623" y="1617719"/>
            <a:ext cx="4293765" cy="3373182"/>
          </a:xfrm>
          <a:prstGeom prst="rect">
            <a:avLst/>
          </a:prstGeom>
        </p:spPr>
      </p:pic>
      <p:cxnSp>
        <p:nvCxnSpPr>
          <p:cNvPr id="15" name="직선 화살표 연결선 14"/>
          <p:cNvCxnSpPr>
            <a:stCxn id="5" idx="1"/>
          </p:cNvCxnSpPr>
          <p:nvPr/>
        </p:nvCxnSpPr>
        <p:spPr>
          <a:xfrm flipH="1">
            <a:off x="8063345" y="1413163"/>
            <a:ext cx="1720735" cy="3565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3756541" y="1635573"/>
            <a:ext cx="4304847" cy="33553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3251784" y="859278"/>
            <a:ext cx="1030547" cy="3747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3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d-Pro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87" b="18063"/>
          <a:stretch/>
        </p:blipFill>
        <p:spPr>
          <a:xfrm>
            <a:off x="299950" y="689954"/>
            <a:ext cx="11034233" cy="457200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99951" y="175607"/>
            <a:ext cx="370332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50" dirty="0" smtClean="0"/>
              <a:t>3. </a:t>
            </a:r>
            <a:r>
              <a:rPr lang="ko-KR" altLang="en-US" sz="1350" dirty="0" smtClean="0"/>
              <a:t>담당자 관리</a:t>
            </a:r>
            <a:endParaRPr lang="ko-KR" altLang="en-US" sz="1350" dirty="0"/>
          </a:p>
        </p:txBody>
      </p:sp>
      <p:sp>
        <p:nvSpPr>
          <p:cNvPr id="12" name="TextBox 11"/>
          <p:cNvSpPr txBox="1"/>
          <p:nvPr/>
        </p:nvSpPr>
        <p:spPr>
          <a:xfrm>
            <a:off x="758425" y="5353395"/>
            <a:ext cx="500045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 err="1" smtClean="0"/>
              <a:t>메뉴위치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ko-KR" altLang="en-US" sz="1100" dirty="0" err="1" smtClean="0"/>
              <a:t>자사정보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– </a:t>
            </a:r>
            <a:r>
              <a:rPr lang="ko-KR" altLang="en-US" sz="1100" dirty="0" smtClean="0"/>
              <a:t>담당자 관리</a:t>
            </a:r>
            <a:endParaRPr lang="en-US" altLang="ko-KR" sz="1100" dirty="0" smtClean="0"/>
          </a:p>
          <a:p>
            <a:endParaRPr lang="en-US" altLang="ko-KR" sz="1100" dirty="0" smtClean="0"/>
          </a:p>
          <a:p>
            <a:pPr marL="228600" indent="-228600">
              <a:buAutoNum type="arabicPeriod"/>
            </a:pPr>
            <a:r>
              <a:rPr lang="ko-KR" altLang="en-US" sz="1100" dirty="0" smtClean="0"/>
              <a:t>아이디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사업자등록번호</a:t>
            </a:r>
            <a:r>
              <a:rPr lang="en-US" altLang="ko-KR" sz="1100" dirty="0" smtClean="0"/>
              <a:t>) </a:t>
            </a:r>
            <a:r>
              <a:rPr lang="ko-KR" altLang="en-US" sz="1100" dirty="0" smtClean="0"/>
              <a:t>클릭</a:t>
            </a:r>
            <a:endParaRPr lang="en-US" altLang="ko-KR" sz="1100" dirty="0" smtClean="0"/>
          </a:p>
          <a:p>
            <a:pPr marL="228600" indent="-228600">
              <a:buAutoNum type="arabicPeriod"/>
            </a:pPr>
            <a:endParaRPr lang="en-US" altLang="ko-KR" sz="1100" dirty="0" smtClean="0"/>
          </a:p>
          <a:p>
            <a:r>
              <a:rPr lang="en-US" altLang="ko-KR" sz="1100" dirty="0" smtClean="0"/>
              <a:t>2. </a:t>
            </a:r>
            <a:r>
              <a:rPr lang="ko-KR" altLang="en-US" sz="1100" dirty="0" smtClean="0"/>
              <a:t>사용자정보에 담당자 이름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직책</a:t>
            </a:r>
            <a:r>
              <a:rPr lang="en-US" altLang="ko-KR" sz="1100" dirty="0" smtClean="0"/>
              <a:t>) / </a:t>
            </a:r>
            <a:r>
              <a:rPr lang="ko-KR" altLang="en-US" sz="1100" dirty="0" smtClean="0"/>
              <a:t>이메일 </a:t>
            </a:r>
            <a:r>
              <a:rPr lang="en-US" altLang="ko-KR" sz="1100" dirty="0" smtClean="0"/>
              <a:t>/ </a:t>
            </a:r>
            <a:r>
              <a:rPr lang="ko-KR" altLang="en-US" sz="1100" dirty="0" smtClean="0"/>
              <a:t>핸드폰 번호 입력 후 저장</a:t>
            </a:r>
            <a:endParaRPr lang="en-US" altLang="ko-KR" sz="1100" dirty="0" smtClean="0"/>
          </a:p>
          <a:p>
            <a:endParaRPr lang="en-US" altLang="ko-KR" sz="1100" dirty="0" smtClean="0"/>
          </a:p>
          <a:p>
            <a:r>
              <a:rPr lang="en-US" altLang="ko-KR" sz="1100" dirty="0"/>
              <a:t> </a:t>
            </a:r>
            <a:r>
              <a:rPr lang="en-US" altLang="ko-KR" sz="1100" dirty="0" smtClean="0"/>
              <a:t> : </a:t>
            </a:r>
            <a:r>
              <a:rPr lang="ko-KR" altLang="en-US" sz="1100" dirty="0" smtClean="0">
                <a:solidFill>
                  <a:srgbClr val="FF0000"/>
                </a:solidFill>
              </a:rPr>
              <a:t>이메일</a:t>
            </a:r>
            <a:r>
              <a:rPr lang="en-US" altLang="ko-KR" sz="1100" dirty="0" smtClean="0">
                <a:solidFill>
                  <a:srgbClr val="FF0000"/>
                </a:solidFill>
              </a:rPr>
              <a:t>, SMS</a:t>
            </a:r>
            <a:r>
              <a:rPr lang="ko-KR" altLang="en-US" sz="1100" dirty="0" smtClean="0">
                <a:solidFill>
                  <a:srgbClr val="FF0000"/>
                </a:solidFill>
              </a:rPr>
              <a:t>를</a:t>
            </a:r>
            <a:r>
              <a:rPr lang="en-US" altLang="ko-KR" sz="1100" dirty="0" smtClean="0">
                <a:solidFill>
                  <a:srgbClr val="FF0000"/>
                </a:solidFill>
              </a:rPr>
              <a:t> </a:t>
            </a:r>
            <a:r>
              <a:rPr lang="ko-KR" altLang="en-US" sz="1100" dirty="0" smtClean="0">
                <a:solidFill>
                  <a:srgbClr val="FF0000"/>
                </a:solidFill>
              </a:rPr>
              <a:t>통해 입찰 내역 등 전달되므로 주의하여 입력 바랍니다</a:t>
            </a:r>
            <a:r>
              <a:rPr lang="en-US" altLang="ko-KR" sz="1100" dirty="0" smtClean="0">
                <a:solidFill>
                  <a:srgbClr val="FF0000"/>
                </a:solidFill>
              </a:rPr>
              <a:t>.</a:t>
            </a:r>
            <a:endParaRPr lang="en-US" altLang="ko-KR" sz="1100" dirty="0">
              <a:solidFill>
                <a:srgbClr val="FF000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987635" y="1945178"/>
            <a:ext cx="618302" cy="1828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1605937" y="2036618"/>
            <a:ext cx="4296099" cy="3574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/>
          <p:cNvSpPr/>
          <p:nvPr/>
        </p:nvSpPr>
        <p:spPr>
          <a:xfrm>
            <a:off x="5902035" y="1382684"/>
            <a:ext cx="5432147" cy="23497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10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99951" y="175607"/>
            <a:ext cx="698199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50" dirty="0" smtClean="0"/>
              <a:t>4. </a:t>
            </a:r>
            <a:r>
              <a:rPr lang="ko-KR" altLang="en-US" sz="1350" dirty="0" smtClean="0"/>
              <a:t>제출서류 첨부</a:t>
            </a:r>
            <a:endParaRPr lang="ko-KR" altLang="en-US" sz="135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9950" y="4577194"/>
            <a:ext cx="11892050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 err="1" smtClean="0"/>
              <a:t>메뉴위치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ko-KR" altLang="en-US" sz="1100" dirty="0" err="1" smtClean="0"/>
              <a:t>자사정보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– </a:t>
            </a:r>
            <a:r>
              <a:rPr lang="ko-KR" altLang="en-US" sz="1100" dirty="0" smtClean="0"/>
              <a:t>기본정보 관리</a:t>
            </a:r>
            <a:endParaRPr lang="en-US" altLang="ko-KR" sz="1100" dirty="0"/>
          </a:p>
          <a:p>
            <a:r>
              <a:rPr lang="en-US" altLang="ko-KR" sz="1100" dirty="0" smtClean="0"/>
              <a:t>1. </a:t>
            </a:r>
            <a:r>
              <a:rPr lang="ko-KR" altLang="en-US" sz="1100" dirty="0" smtClean="0"/>
              <a:t>첨부자료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사업자등록증 </a:t>
            </a:r>
            <a:r>
              <a:rPr lang="en-US" altLang="ko-KR" sz="1100" dirty="0" smtClean="0"/>
              <a:t>/ </a:t>
            </a:r>
            <a:r>
              <a:rPr lang="ko-KR" altLang="en-US" sz="1100" dirty="0" smtClean="0"/>
              <a:t>법인등기부등본 </a:t>
            </a:r>
            <a:r>
              <a:rPr lang="en-US" altLang="ko-KR" sz="1100" dirty="0" smtClean="0"/>
              <a:t>/ </a:t>
            </a:r>
            <a:r>
              <a:rPr lang="ko-KR" altLang="en-US" sz="1100" dirty="0" err="1" smtClean="0"/>
              <a:t>면허수첩</a:t>
            </a:r>
            <a:r>
              <a:rPr lang="en-US" altLang="ko-KR" sz="1100" dirty="0" smtClean="0"/>
              <a:t>(</a:t>
            </a:r>
            <a:r>
              <a:rPr lang="ko-KR" altLang="en-US" sz="1100" dirty="0" err="1" smtClean="0"/>
              <a:t>면허있을</a:t>
            </a:r>
            <a:r>
              <a:rPr lang="ko-KR" altLang="en-US" sz="1100" dirty="0" smtClean="0"/>
              <a:t> 시</a:t>
            </a:r>
            <a:r>
              <a:rPr lang="en-US" altLang="ko-KR" sz="1100" dirty="0" smtClean="0"/>
              <a:t>) / </a:t>
            </a:r>
            <a:r>
              <a:rPr lang="ko-KR" altLang="en-US" sz="1100" dirty="0" smtClean="0"/>
              <a:t>기업신용평가서 </a:t>
            </a:r>
            <a:r>
              <a:rPr lang="en-US" altLang="ko-KR" sz="1100" dirty="0" smtClean="0"/>
              <a:t>/ </a:t>
            </a:r>
            <a:r>
              <a:rPr lang="ko-KR" altLang="en-US" sz="1100" dirty="0" smtClean="0"/>
              <a:t>행정처분확인서</a:t>
            </a:r>
            <a:r>
              <a:rPr lang="en-US" altLang="ko-KR" sz="1100" dirty="0" smtClean="0"/>
              <a:t>(</a:t>
            </a:r>
            <a:r>
              <a:rPr lang="ko-KR" altLang="en-US" sz="1100" dirty="0" err="1" smtClean="0"/>
              <a:t>면허있을</a:t>
            </a:r>
            <a:r>
              <a:rPr lang="ko-KR" altLang="en-US" sz="1100" dirty="0" smtClean="0"/>
              <a:t> 시</a:t>
            </a:r>
            <a:r>
              <a:rPr lang="en-US" altLang="ko-KR" sz="1100" dirty="0" smtClean="0"/>
              <a:t>) / </a:t>
            </a:r>
            <a:r>
              <a:rPr lang="ko-KR" altLang="en-US" sz="1100" dirty="0" err="1" smtClean="0"/>
              <a:t>납세증명서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/ </a:t>
            </a:r>
            <a:r>
              <a:rPr lang="ko-KR" altLang="en-US" sz="1100" dirty="0" err="1" smtClean="0"/>
              <a:t>회사지명원</a:t>
            </a:r>
            <a:endParaRPr lang="en-US" altLang="ko-KR" sz="1100" dirty="0" smtClean="0"/>
          </a:p>
          <a:p>
            <a:r>
              <a:rPr lang="en-US" altLang="ko-KR" sz="1100" dirty="0" smtClean="0"/>
              <a:t>2. </a:t>
            </a:r>
            <a:r>
              <a:rPr lang="ko-KR" altLang="en-US" sz="1100" dirty="0" smtClean="0"/>
              <a:t>해당 파일명에 </a:t>
            </a:r>
            <a:r>
              <a:rPr lang="en-US" altLang="ko-KR" sz="1100" dirty="0" smtClean="0"/>
              <a:t>“</a:t>
            </a:r>
            <a:r>
              <a:rPr lang="ko-KR" altLang="en-US" sz="1100" dirty="0" smtClean="0"/>
              <a:t>클립</a:t>
            </a:r>
            <a:r>
              <a:rPr lang="en-US" altLang="ko-KR" sz="1100" dirty="0" smtClean="0"/>
              <a:t>” </a:t>
            </a:r>
            <a:r>
              <a:rPr lang="ko-KR" altLang="en-US" sz="1100" dirty="0" smtClean="0"/>
              <a:t>클릭하여 첨부파일 등록</a:t>
            </a:r>
            <a:endParaRPr lang="en-US" altLang="ko-KR" sz="1100" b="1" dirty="0" smtClean="0">
              <a:solidFill>
                <a:srgbClr val="FF0000"/>
              </a:solidFill>
            </a:endParaRPr>
          </a:p>
          <a:p>
            <a:r>
              <a:rPr lang="en-US" altLang="ko-KR" sz="1100" dirty="0" smtClean="0"/>
              <a:t>3. ① </a:t>
            </a:r>
            <a:r>
              <a:rPr lang="ko-KR" altLang="en-US" sz="1100" dirty="0" smtClean="0"/>
              <a:t>사업자등록증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사업자등록증 첨부</a:t>
            </a:r>
            <a:endParaRPr lang="en-US" altLang="ko-KR" sz="1100" dirty="0" smtClean="0"/>
          </a:p>
          <a:p>
            <a:r>
              <a:rPr lang="en-US" altLang="ko-KR" sz="1100" dirty="0" smtClean="0"/>
              <a:t>    ② </a:t>
            </a:r>
            <a:r>
              <a:rPr lang="ko-KR" altLang="en-US" sz="1100" dirty="0" smtClean="0"/>
              <a:t>법인등기부등본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법인등기부등본 첨부 </a:t>
            </a:r>
            <a:r>
              <a:rPr lang="en-US" altLang="ko-KR" sz="1100" dirty="0" smtClean="0"/>
              <a:t>/ </a:t>
            </a:r>
            <a:r>
              <a:rPr lang="ko-KR" altLang="en-US" sz="1100" dirty="0" smtClean="0"/>
              <a:t>개인사업자의 경우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주민등록등본 첨부</a:t>
            </a:r>
            <a:r>
              <a:rPr lang="en-US" altLang="ko-KR" sz="1100" dirty="0"/>
              <a:t> (</a:t>
            </a:r>
            <a:r>
              <a:rPr lang="ko-KR" altLang="en-US" sz="1100" dirty="0"/>
              <a:t>주민번호 뒷자리 삭제</a:t>
            </a:r>
            <a:r>
              <a:rPr lang="en-US" altLang="ko-KR" sz="1100" dirty="0"/>
              <a:t>)</a:t>
            </a:r>
            <a:endParaRPr lang="en-US" altLang="ko-KR" sz="1100" dirty="0" smtClean="0"/>
          </a:p>
          <a:p>
            <a:r>
              <a:rPr lang="en-US" altLang="ko-KR" sz="1100" dirty="0"/>
              <a:t> </a:t>
            </a:r>
            <a:r>
              <a:rPr lang="en-US" altLang="ko-KR" sz="1100" dirty="0" smtClean="0"/>
              <a:t>   ③ </a:t>
            </a:r>
            <a:r>
              <a:rPr lang="ko-KR" altLang="en-US" sz="1100" dirty="0" err="1" smtClean="0"/>
              <a:t>면허수첩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ko-KR" altLang="en-US" sz="1100" dirty="0" err="1" smtClean="0"/>
              <a:t>면허수첩</a:t>
            </a:r>
            <a:r>
              <a:rPr lang="ko-KR" altLang="en-US" sz="1100" dirty="0" smtClean="0"/>
              <a:t> 첨부</a:t>
            </a:r>
            <a:endParaRPr lang="en-US" altLang="ko-KR" sz="1100" dirty="0" smtClean="0"/>
          </a:p>
          <a:p>
            <a:r>
              <a:rPr lang="en-US" altLang="ko-KR" sz="1100" dirty="0"/>
              <a:t> </a:t>
            </a:r>
            <a:r>
              <a:rPr lang="en-US" altLang="ko-KR" sz="1100" dirty="0" smtClean="0"/>
              <a:t>   ④ </a:t>
            </a:r>
            <a:r>
              <a:rPr lang="ko-KR" altLang="en-US" sz="1100" dirty="0" smtClean="0"/>
              <a:t>기업신용평가서 </a:t>
            </a:r>
            <a:r>
              <a:rPr lang="en-US" altLang="ko-KR" sz="1100" dirty="0" smtClean="0"/>
              <a:t>: “</a:t>
            </a:r>
            <a:r>
              <a:rPr lang="ko-KR" altLang="en-US" sz="1100" dirty="0" err="1" smtClean="0"/>
              <a:t>이크레더블</a:t>
            </a:r>
            <a:r>
              <a:rPr lang="en-US" altLang="ko-KR" sz="1100" dirty="0" smtClean="0"/>
              <a:t>(</a:t>
            </a:r>
            <a:r>
              <a:rPr lang="en-US" altLang="ko-KR" sz="1100" dirty="0" smtClean="0">
                <a:hlinkClick r:id="rId2"/>
              </a:rPr>
              <a:t>www.srms.co.kr</a:t>
            </a:r>
            <a:r>
              <a:rPr lang="en-US" altLang="ko-KR" sz="1100" dirty="0" smtClean="0"/>
              <a:t>)”</a:t>
            </a:r>
            <a:r>
              <a:rPr lang="ko-KR" altLang="en-US" sz="1100" dirty="0" smtClean="0"/>
              <a:t>에 대한송유관공사 연동 요청</a:t>
            </a:r>
            <a:r>
              <a:rPr lang="en-US" altLang="ko-KR" sz="1100" dirty="0" smtClean="0"/>
              <a:t>(02-2101-9100) </a:t>
            </a:r>
            <a:r>
              <a:rPr lang="ko-KR" altLang="en-US" sz="1100" dirty="0" smtClean="0"/>
              <a:t>권고</a:t>
            </a:r>
            <a:r>
              <a:rPr lang="en-US" altLang="ko-KR" sz="1100" dirty="0" smtClean="0"/>
              <a:t> /</a:t>
            </a:r>
            <a:br>
              <a:rPr lang="en-US" altLang="ko-KR" sz="1100" dirty="0" smtClean="0"/>
            </a:br>
            <a:r>
              <a:rPr lang="en-US" altLang="ko-KR" sz="1100" dirty="0" smtClean="0"/>
              <a:t>                                             </a:t>
            </a:r>
            <a:r>
              <a:rPr lang="ko-KR" altLang="en-US" sz="1100" dirty="0" smtClean="0"/>
              <a:t>신용평가기관이 </a:t>
            </a:r>
            <a:r>
              <a:rPr lang="en-US" altLang="ko-KR" sz="1100" dirty="0" smtClean="0"/>
              <a:t>“</a:t>
            </a:r>
            <a:r>
              <a:rPr lang="ko-KR" altLang="en-US" sz="1100" dirty="0" err="1" smtClean="0"/>
              <a:t>이크레더블</a:t>
            </a:r>
            <a:r>
              <a:rPr lang="en-US" altLang="ko-KR" sz="1100" dirty="0" smtClean="0"/>
              <a:t>”</a:t>
            </a:r>
            <a:r>
              <a:rPr lang="ko-KR" altLang="en-US" sz="1100" dirty="0" smtClean="0"/>
              <a:t>이 아닐 시 </a:t>
            </a:r>
            <a:r>
              <a:rPr lang="ko-KR" altLang="en-US" sz="1100" dirty="0" err="1" smtClean="0"/>
              <a:t>타기관</a:t>
            </a:r>
            <a:r>
              <a:rPr lang="ko-KR" altLang="en-US" sz="1100" dirty="0" smtClean="0"/>
              <a:t> 최신</a:t>
            </a:r>
            <a:r>
              <a:rPr lang="en-US" altLang="ko-KR" sz="1050" dirty="0" smtClean="0"/>
              <a:t>(2024</a:t>
            </a:r>
            <a:r>
              <a:rPr lang="ko-KR" altLang="en-US" sz="1050" dirty="0" smtClean="0"/>
              <a:t>년 </a:t>
            </a:r>
            <a:r>
              <a:rPr lang="ko-KR" altLang="en-US" sz="1050" dirty="0" err="1" smtClean="0"/>
              <a:t>재무재표</a:t>
            </a:r>
            <a:r>
              <a:rPr lang="ko-KR" altLang="en-US" sz="1050" dirty="0" smtClean="0"/>
              <a:t> 반영</a:t>
            </a:r>
            <a:r>
              <a:rPr lang="en-US" altLang="ko-KR" sz="1050" dirty="0" smtClean="0"/>
              <a:t>) </a:t>
            </a:r>
            <a:r>
              <a:rPr lang="ko-KR" altLang="en-US" sz="1100" dirty="0" smtClean="0"/>
              <a:t>신용평가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자료 첨부</a:t>
            </a:r>
            <a:endParaRPr lang="en-US" altLang="ko-KR" sz="1100" dirty="0" smtClean="0"/>
          </a:p>
          <a:p>
            <a:r>
              <a:rPr lang="en-US" altLang="ko-KR" sz="1100" dirty="0"/>
              <a:t> </a:t>
            </a:r>
            <a:r>
              <a:rPr lang="en-US" altLang="ko-KR" sz="1100" dirty="0" smtClean="0"/>
              <a:t>   ⑤ </a:t>
            </a:r>
            <a:r>
              <a:rPr lang="ko-KR" altLang="en-US" sz="1100" dirty="0" smtClean="0"/>
              <a:t>행정처분확인서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면허 관련 협회에서 조회하여 첨부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면허보유업체 필수</a:t>
            </a:r>
            <a:r>
              <a:rPr lang="en-US" altLang="ko-KR" sz="1100" dirty="0" smtClean="0"/>
              <a:t>)</a:t>
            </a:r>
          </a:p>
          <a:p>
            <a:r>
              <a:rPr lang="en-US" altLang="ko-KR" sz="1100" dirty="0"/>
              <a:t> </a:t>
            </a:r>
            <a:r>
              <a:rPr lang="en-US" altLang="ko-KR" sz="1100" dirty="0" smtClean="0"/>
              <a:t>   ⑥ </a:t>
            </a:r>
            <a:r>
              <a:rPr lang="ko-KR" altLang="en-US" sz="1100" dirty="0" err="1" smtClean="0"/>
              <a:t>납세증명서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국세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지방세</a:t>
            </a:r>
            <a:r>
              <a:rPr lang="en-US" altLang="ko-KR" sz="1100" dirty="0" smtClean="0"/>
              <a:t>) : </a:t>
            </a:r>
            <a:r>
              <a:rPr lang="ko-KR" altLang="en-US" sz="1100" dirty="0" err="1" smtClean="0"/>
              <a:t>납세증명서</a:t>
            </a:r>
            <a:r>
              <a:rPr lang="ko-KR" altLang="en-US" sz="1100" dirty="0" smtClean="0"/>
              <a:t> 첨부</a:t>
            </a:r>
            <a:endParaRPr lang="en-US" altLang="ko-KR" sz="1100" dirty="0" smtClean="0"/>
          </a:p>
          <a:p>
            <a:r>
              <a:rPr lang="en-US" altLang="ko-KR" sz="1100" dirty="0"/>
              <a:t> </a:t>
            </a:r>
            <a:r>
              <a:rPr lang="en-US" altLang="ko-KR" sz="1100" dirty="0" smtClean="0"/>
              <a:t>   ⑦ </a:t>
            </a:r>
            <a:r>
              <a:rPr lang="ko-KR" altLang="en-US" sz="1100" dirty="0" err="1" smtClean="0"/>
              <a:t>회사지명원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(</a:t>
            </a:r>
            <a:r>
              <a:rPr lang="ko-KR" altLang="en-US" sz="1100" dirty="0" err="1" smtClean="0"/>
              <a:t>공사군</a:t>
            </a:r>
            <a:r>
              <a:rPr lang="en-US" altLang="ko-KR" sz="1100" dirty="0" smtClean="0"/>
              <a:t>)</a:t>
            </a:r>
            <a:r>
              <a:rPr lang="ko-KR" altLang="en-US" sz="1100" dirty="0" smtClean="0"/>
              <a:t>시공능력평가액확인서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공사실적확인서</a:t>
            </a:r>
            <a:r>
              <a:rPr lang="en-US" altLang="ko-KR" sz="1100" dirty="0" smtClean="0"/>
              <a:t>(2</a:t>
            </a:r>
            <a:r>
              <a:rPr lang="ko-KR" altLang="en-US" sz="1100" dirty="0" smtClean="0"/>
              <a:t>년 내</a:t>
            </a:r>
            <a:r>
              <a:rPr lang="en-US" altLang="ko-KR" sz="1100" dirty="0" smtClean="0"/>
              <a:t>), </a:t>
            </a:r>
            <a:r>
              <a:rPr lang="ko-KR" altLang="en-US" sz="1100" dirty="0" smtClean="0"/>
              <a:t>기술자보유확인서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장비보유현황 등</a:t>
            </a:r>
            <a:r>
              <a:rPr lang="en-US" altLang="ko-KR" sz="1100" dirty="0" smtClean="0">
                <a:solidFill>
                  <a:srgbClr val="FF0000"/>
                </a:solidFill>
              </a:rPr>
              <a:t>(</a:t>
            </a:r>
            <a:r>
              <a:rPr lang="ko-KR" altLang="en-US" sz="1100" dirty="0" smtClean="0">
                <a:solidFill>
                  <a:srgbClr val="FF0000"/>
                </a:solidFill>
              </a:rPr>
              <a:t>면허 별로 확인 가능하도록 파일명 설정</a:t>
            </a:r>
            <a:r>
              <a:rPr lang="en-US" altLang="ko-KR" sz="11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sz="1100" dirty="0">
                <a:solidFill>
                  <a:srgbClr val="FF0000"/>
                </a:solidFill>
              </a:rPr>
              <a:t> </a:t>
            </a:r>
            <a:r>
              <a:rPr lang="en-US" altLang="ko-KR" sz="1100" dirty="0" smtClean="0">
                <a:solidFill>
                  <a:srgbClr val="FF0000"/>
                </a:solidFill>
              </a:rPr>
              <a:t>                                  </a:t>
            </a:r>
            <a:r>
              <a:rPr lang="en-US" altLang="ko-KR" sz="1100" dirty="0" smtClean="0"/>
              <a:t>/ (</a:t>
            </a:r>
            <a:r>
              <a:rPr lang="ko-KR" altLang="en-US" sz="1100" dirty="0" smtClean="0"/>
              <a:t>용역</a:t>
            </a:r>
            <a:r>
              <a:rPr lang="en-US" altLang="ko-KR" sz="1100" dirty="0" smtClean="0"/>
              <a:t>/</a:t>
            </a:r>
            <a:r>
              <a:rPr lang="ko-KR" altLang="en-US" sz="1100" dirty="0" err="1" smtClean="0"/>
              <a:t>물품군</a:t>
            </a:r>
            <a:r>
              <a:rPr lang="en-US" altLang="ko-KR" sz="1100" dirty="0" smtClean="0"/>
              <a:t>) </a:t>
            </a:r>
            <a:r>
              <a:rPr lang="ko-KR" altLang="en-US" sz="1100" dirty="0" smtClean="0"/>
              <a:t>최근 </a:t>
            </a:r>
            <a:r>
              <a:rPr lang="en-US" altLang="ko-KR" sz="1100" dirty="0" smtClean="0"/>
              <a:t>5</a:t>
            </a:r>
            <a:r>
              <a:rPr lang="ko-KR" altLang="en-US" sz="1100" dirty="0" smtClean="0"/>
              <a:t>년간 납품실적 증빙자료</a:t>
            </a:r>
            <a:r>
              <a:rPr lang="en-US" altLang="ko-KR" sz="1100" dirty="0" smtClean="0">
                <a:solidFill>
                  <a:srgbClr val="FF0000"/>
                </a:solidFill>
              </a:rPr>
              <a:t>(</a:t>
            </a:r>
            <a:r>
              <a:rPr lang="ko-KR" altLang="en-US" sz="1100" dirty="0" err="1" smtClean="0">
                <a:solidFill>
                  <a:srgbClr val="FF0000"/>
                </a:solidFill>
              </a:rPr>
              <a:t>심사그룹</a:t>
            </a:r>
            <a:r>
              <a:rPr lang="ko-KR" altLang="en-US" sz="1100" dirty="0" smtClean="0">
                <a:solidFill>
                  <a:srgbClr val="FF0000"/>
                </a:solidFill>
              </a:rPr>
              <a:t> 별로 확인 가능하도록 파일명 설정</a:t>
            </a:r>
            <a:r>
              <a:rPr lang="en-US" altLang="ko-KR" sz="11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sz="1100" dirty="0"/>
              <a:t> </a:t>
            </a:r>
            <a:r>
              <a:rPr lang="en-US" altLang="ko-KR" sz="1100" dirty="0" smtClean="0"/>
              <a:t>   ⑧ </a:t>
            </a:r>
            <a:r>
              <a:rPr lang="ko-KR" altLang="en-US" sz="1100" dirty="0" smtClean="0"/>
              <a:t>기타 </a:t>
            </a:r>
            <a:r>
              <a:rPr lang="en-US" altLang="ko-KR" sz="1100" dirty="0" smtClean="0"/>
              <a:t>: (</a:t>
            </a:r>
            <a:r>
              <a:rPr lang="ko-KR" altLang="en-US" sz="1100" dirty="0" smtClean="0"/>
              <a:t>공사</a:t>
            </a:r>
            <a:r>
              <a:rPr lang="en-US" altLang="ko-KR" sz="1100" dirty="0" smtClean="0"/>
              <a:t>/</a:t>
            </a:r>
            <a:r>
              <a:rPr lang="ko-KR" altLang="en-US" sz="1100" dirty="0" err="1" smtClean="0"/>
              <a:t>용역군</a:t>
            </a:r>
            <a:r>
              <a:rPr lang="en-US" altLang="ko-KR" sz="1100" dirty="0" smtClean="0"/>
              <a:t>) SHE </a:t>
            </a:r>
            <a:r>
              <a:rPr lang="ko-KR" altLang="en-US" sz="1100" dirty="0" smtClean="0"/>
              <a:t>관련 서류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예시 자료 확인</a:t>
            </a:r>
            <a:r>
              <a:rPr lang="en-US" altLang="ko-KR" sz="1100" dirty="0" smtClean="0"/>
              <a:t>) </a:t>
            </a:r>
            <a:r>
              <a:rPr lang="en-US" altLang="ko-KR" sz="1100" dirty="0" smtClean="0">
                <a:solidFill>
                  <a:srgbClr val="FF0000"/>
                </a:solidFill>
              </a:rPr>
              <a:t>(SHE </a:t>
            </a:r>
            <a:r>
              <a:rPr lang="ko-KR" altLang="en-US" sz="1100" dirty="0" smtClean="0">
                <a:solidFill>
                  <a:srgbClr val="FF0000"/>
                </a:solidFill>
              </a:rPr>
              <a:t>관련서류는 </a:t>
            </a:r>
            <a:r>
              <a:rPr lang="ko-KR" altLang="en-US" sz="1100" dirty="0" err="1" smtClean="0">
                <a:solidFill>
                  <a:srgbClr val="FF0000"/>
                </a:solidFill>
              </a:rPr>
              <a:t>이크레더블</a:t>
            </a:r>
            <a:r>
              <a:rPr lang="ko-KR" altLang="en-US" sz="1100" dirty="0">
                <a:solidFill>
                  <a:srgbClr val="FF0000"/>
                </a:solidFill>
              </a:rPr>
              <a:t> </a:t>
            </a:r>
            <a:r>
              <a:rPr lang="en-US" altLang="ko-KR" sz="1100" dirty="0" smtClean="0">
                <a:solidFill>
                  <a:srgbClr val="FF0000"/>
                </a:solidFill>
              </a:rPr>
              <a:t>SH</a:t>
            </a:r>
            <a:r>
              <a:rPr lang="ko-KR" altLang="en-US" sz="1100" dirty="0" smtClean="0">
                <a:solidFill>
                  <a:srgbClr val="FF0000"/>
                </a:solidFill>
              </a:rPr>
              <a:t>평가 보고서 및 등급으로 대체할 수 있습니다</a:t>
            </a:r>
            <a:r>
              <a:rPr lang="en-US" altLang="ko-KR" sz="1100" dirty="0" smtClean="0">
                <a:solidFill>
                  <a:srgbClr val="FF0000"/>
                </a:solidFill>
              </a:rPr>
              <a:t>)</a:t>
            </a:r>
            <a:endParaRPr lang="en-US" altLang="ko-KR" sz="1100" dirty="0">
              <a:solidFill>
                <a:srgbClr val="FF0000"/>
              </a:solidFill>
            </a:endParaRPr>
          </a:p>
        </p:txBody>
      </p:sp>
      <p:pic>
        <p:nvPicPr>
          <p:cNvPr id="2" name="그림 1" descr="d-Pro - Internet Explor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37" b="30519"/>
          <a:stretch/>
        </p:blipFill>
        <p:spPr>
          <a:xfrm>
            <a:off x="299950" y="540323"/>
            <a:ext cx="11034233" cy="3998424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5104015" y="3383278"/>
            <a:ext cx="4322618" cy="11804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 descr="d-Pro - Internet Explorer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54" t="36188" r="29364" b="26062"/>
          <a:stretch/>
        </p:blipFill>
        <p:spPr>
          <a:xfrm>
            <a:off x="1697845" y="1315128"/>
            <a:ext cx="4149494" cy="2074746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1704109" y="1296783"/>
            <a:ext cx="4112957" cy="20781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화살표 연결선 7"/>
          <p:cNvCxnSpPr/>
          <p:nvPr/>
        </p:nvCxnSpPr>
        <p:spPr>
          <a:xfrm flipH="1" flipV="1">
            <a:off x="5817066" y="3108958"/>
            <a:ext cx="2878047" cy="7730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타원 8"/>
          <p:cNvSpPr/>
          <p:nvPr/>
        </p:nvSpPr>
        <p:spPr>
          <a:xfrm>
            <a:off x="8636924" y="3865416"/>
            <a:ext cx="182880" cy="157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8639696" y="4026129"/>
            <a:ext cx="182880" cy="157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8642467" y="4178529"/>
            <a:ext cx="182880" cy="157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8645238" y="4322616"/>
            <a:ext cx="182880" cy="157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044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99951" y="175607"/>
            <a:ext cx="370332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50" dirty="0" smtClean="0"/>
              <a:t>4. </a:t>
            </a:r>
            <a:r>
              <a:rPr lang="ko-KR" altLang="en-US" sz="1350" dirty="0" smtClean="0"/>
              <a:t>제출서류 첨부</a:t>
            </a:r>
            <a:endParaRPr lang="ko-KR" altLang="en-US" sz="1350" dirty="0"/>
          </a:p>
        </p:txBody>
      </p:sp>
      <p:sp>
        <p:nvSpPr>
          <p:cNvPr id="12" name="TextBox 11"/>
          <p:cNvSpPr txBox="1"/>
          <p:nvPr/>
        </p:nvSpPr>
        <p:spPr>
          <a:xfrm>
            <a:off x="299950" y="4726825"/>
            <a:ext cx="115955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 err="1" smtClean="0"/>
              <a:t>메뉴위치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: </a:t>
            </a:r>
            <a:r>
              <a:rPr lang="ko-KR" altLang="en-US" sz="1100" dirty="0" err="1" smtClean="0"/>
              <a:t>자사정보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– </a:t>
            </a:r>
            <a:r>
              <a:rPr lang="ko-KR" altLang="en-US" sz="1100" dirty="0" smtClean="0"/>
              <a:t>기본정보 관리</a:t>
            </a:r>
            <a:endParaRPr lang="en-US" altLang="ko-KR" sz="1100" dirty="0"/>
          </a:p>
          <a:p>
            <a:endParaRPr lang="en-US" altLang="ko-KR" sz="1100" dirty="0" smtClean="0"/>
          </a:p>
          <a:p>
            <a:r>
              <a:rPr lang="ko-KR" altLang="en-US" sz="1100" b="1" u="sng" dirty="0" smtClean="0">
                <a:solidFill>
                  <a:srgbClr val="FF0000"/>
                </a:solidFill>
              </a:rPr>
              <a:t>모든 첨부자료 첨부 후 우측 상단 </a:t>
            </a:r>
            <a:r>
              <a:rPr lang="en-US" altLang="ko-KR" sz="1100" b="1" u="sng" dirty="0" smtClean="0">
                <a:solidFill>
                  <a:srgbClr val="FF0000"/>
                </a:solidFill>
              </a:rPr>
              <a:t>“</a:t>
            </a:r>
            <a:r>
              <a:rPr lang="ko-KR" altLang="en-US" sz="1100" b="1" u="sng" dirty="0" smtClean="0">
                <a:solidFill>
                  <a:srgbClr val="FF0000"/>
                </a:solidFill>
              </a:rPr>
              <a:t>저장</a:t>
            </a:r>
            <a:r>
              <a:rPr lang="en-US" altLang="ko-KR" sz="1100" b="1" u="sng" dirty="0" smtClean="0">
                <a:solidFill>
                  <a:srgbClr val="FF0000"/>
                </a:solidFill>
              </a:rPr>
              <a:t>“ </a:t>
            </a:r>
            <a:r>
              <a:rPr lang="ko-KR" altLang="en-US" sz="1100" b="1" u="sng" dirty="0" smtClean="0">
                <a:solidFill>
                  <a:srgbClr val="FF0000"/>
                </a:solidFill>
              </a:rPr>
              <a:t>버튼 클릭</a:t>
            </a:r>
            <a:r>
              <a:rPr lang="en-US" altLang="ko-KR" sz="1100" b="1" u="sng" dirty="0">
                <a:solidFill>
                  <a:srgbClr val="FF0000"/>
                </a:solidFill>
              </a:rPr>
              <a:t> </a:t>
            </a:r>
            <a:r>
              <a:rPr lang="en-US" altLang="ko-KR" sz="1100" b="1" u="sng" dirty="0" smtClean="0">
                <a:solidFill>
                  <a:srgbClr val="FF0000"/>
                </a:solidFill>
              </a:rPr>
              <a:t/>
            </a:r>
            <a:br>
              <a:rPr lang="en-US" altLang="ko-KR" sz="1100" b="1" u="sng" dirty="0" smtClean="0">
                <a:solidFill>
                  <a:srgbClr val="FF0000"/>
                </a:solidFill>
              </a:rPr>
            </a:br>
            <a:r>
              <a:rPr lang="en-US" altLang="ko-KR" sz="1100" dirty="0" smtClean="0"/>
              <a:t/>
            </a:r>
            <a:br>
              <a:rPr lang="en-US" altLang="ko-KR" sz="1100" dirty="0" smtClean="0"/>
            </a:br>
            <a:r>
              <a:rPr lang="en-US" altLang="ko-KR" sz="1100" dirty="0" smtClean="0"/>
              <a:t>(“</a:t>
            </a:r>
            <a:r>
              <a:rPr lang="ko-KR" altLang="en-US" sz="1100" dirty="0" smtClean="0"/>
              <a:t>저장</a:t>
            </a:r>
            <a:r>
              <a:rPr lang="en-US" altLang="ko-KR" sz="1100" dirty="0" smtClean="0"/>
              <a:t>”</a:t>
            </a:r>
            <a:r>
              <a:rPr lang="ko-KR" altLang="en-US" sz="1100" dirty="0" smtClean="0"/>
              <a:t>버튼을 클릭하지 않으면 저장되지 않습니다</a:t>
            </a:r>
            <a:r>
              <a:rPr lang="en-US" altLang="ko-KR" sz="1100" dirty="0" smtClean="0"/>
              <a:t>.)</a:t>
            </a:r>
          </a:p>
          <a:p>
            <a:endParaRPr lang="en-US" altLang="ko-KR" sz="1100" dirty="0" smtClean="0"/>
          </a:p>
        </p:txBody>
      </p:sp>
      <p:pic>
        <p:nvPicPr>
          <p:cNvPr id="2" name="그림 1" descr="d-Pro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37" b="30519"/>
          <a:stretch/>
        </p:blipFill>
        <p:spPr>
          <a:xfrm>
            <a:off x="299950" y="689954"/>
            <a:ext cx="11034233" cy="3998424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0981267" y="1439333"/>
            <a:ext cx="254000" cy="1608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화살표 연결선 3"/>
          <p:cNvCxnSpPr/>
          <p:nvPr/>
        </p:nvCxnSpPr>
        <p:spPr>
          <a:xfrm flipV="1">
            <a:off x="2842953" y="1600200"/>
            <a:ext cx="8138314" cy="33126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31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490</TotalTime>
  <Words>376</Words>
  <Application>Microsoft Office PowerPoint</Application>
  <PresentationFormat>와이드스크린</PresentationFormat>
  <Paragraphs>43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오진영(JINYOUNG OH)[총무.구매팀]</dc:creator>
  <cp:lastModifiedBy>공연경(YOUNKYOUNG KONG)[구매팀]</cp:lastModifiedBy>
  <cp:revision>28</cp:revision>
  <cp:lastPrinted>2021-02-25T07:03:11Z</cp:lastPrinted>
  <dcterms:created xsi:type="dcterms:W3CDTF">2021-02-24T06:03:37Z</dcterms:created>
  <dcterms:modified xsi:type="dcterms:W3CDTF">2025-09-16T05:39:05Z</dcterms:modified>
</cp:coreProperties>
</file>